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2" r:id="rId5"/>
    <p:sldId id="264" r:id="rId6"/>
    <p:sldId id="259" r:id="rId7"/>
    <p:sldId id="265"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74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50F7C2-54DE-450A-9EB0-AD7B47D374E6}" type="datetimeFigureOut">
              <a:rPr lang="ru-RU" smtClean="0"/>
              <a:t>13.12.2023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9E2678-8B82-4FEC-99C8-08337CF8D307}" type="slidenum">
              <a:rPr lang="ru-RU" smtClean="0"/>
              <a:t>‹#›</a:t>
            </a:fld>
            <a:endParaRPr lang="ru-RU"/>
          </a:p>
        </p:txBody>
      </p:sp>
    </p:spTree>
    <p:extLst>
      <p:ext uri="{BB962C8B-B14F-4D97-AF65-F5344CB8AC3E}">
        <p14:creationId xmlns:p14="http://schemas.microsoft.com/office/powerpoint/2010/main" val="2105474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D19E2678-8B82-4FEC-99C8-08337CF8D307}" type="slidenum">
              <a:rPr lang="ru-RU" smtClean="0"/>
              <a:t>1</a:t>
            </a:fld>
            <a:endParaRPr lang="ru-RU"/>
          </a:p>
        </p:txBody>
      </p:sp>
    </p:spTree>
    <p:extLst>
      <p:ext uri="{BB962C8B-B14F-4D97-AF65-F5344CB8AC3E}">
        <p14:creationId xmlns:p14="http://schemas.microsoft.com/office/powerpoint/2010/main" val="160651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5D0D39-2CDD-CA62-75F6-CF5BD2BF9985}"/>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62251750-9AB0-2845-1173-D522ABA099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0790CBA4-04AB-1A70-5F32-552242DDB106}"/>
              </a:ext>
            </a:extLst>
          </p:cNvPr>
          <p:cNvSpPr>
            <a:spLocks noGrp="1"/>
          </p:cNvSpPr>
          <p:nvPr>
            <p:ph type="dt" sz="half" idx="10"/>
          </p:nvPr>
        </p:nvSpPr>
        <p:spPr/>
        <p:txBody>
          <a:bodyPr/>
          <a:lstStyle/>
          <a:p>
            <a:fld id="{D7D7B5E2-CF35-4068-9816-BCE99FB47722}" type="datetimeFigureOut">
              <a:rPr lang="ru-RU" smtClean="0"/>
              <a:t>13.12.2023</a:t>
            </a:fld>
            <a:endParaRPr lang="ru-RU"/>
          </a:p>
        </p:txBody>
      </p:sp>
      <p:sp>
        <p:nvSpPr>
          <p:cNvPr id="5" name="Нижний колонтитул 4">
            <a:extLst>
              <a:ext uri="{FF2B5EF4-FFF2-40B4-BE49-F238E27FC236}">
                <a16:creationId xmlns:a16="http://schemas.microsoft.com/office/drawing/2014/main" id="{A3D7BAC2-2EA1-6E99-C470-7D53B487C93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BC4130B-6988-788A-0F92-1BD1C20DBB98}"/>
              </a:ext>
            </a:extLst>
          </p:cNvPr>
          <p:cNvSpPr>
            <a:spLocks noGrp="1"/>
          </p:cNvSpPr>
          <p:nvPr>
            <p:ph type="sldNum" sz="quarter" idx="12"/>
          </p:nvPr>
        </p:nvSpPr>
        <p:spPr/>
        <p:txBody>
          <a:bodyPr/>
          <a:lstStyle/>
          <a:p>
            <a:fld id="{41369ED4-BD16-4E01-BCC1-4A70A70698E5}" type="slidenum">
              <a:rPr lang="ru-RU" smtClean="0"/>
              <a:t>‹#›</a:t>
            </a:fld>
            <a:endParaRPr lang="ru-RU"/>
          </a:p>
        </p:txBody>
      </p:sp>
    </p:spTree>
    <p:extLst>
      <p:ext uri="{BB962C8B-B14F-4D97-AF65-F5344CB8AC3E}">
        <p14:creationId xmlns:p14="http://schemas.microsoft.com/office/powerpoint/2010/main" val="2277066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E615A8-58A1-91F1-9D88-4F48FD715CD4}"/>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8627C913-B393-20A7-190F-DECB397A123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CC27321-98DF-0A90-A7AD-329B1882F66A}"/>
              </a:ext>
            </a:extLst>
          </p:cNvPr>
          <p:cNvSpPr>
            <a:spLocks noGrp="1"/>
          </p:cNvSpPr>
          <p:nvPr>
            <p:ph type="dt" sz="half" idx="10"/>
          </p:nvPr>
        </p:nvSpPr>
        <p:spPr/>
        <p:txBody>
          <a:bodyPr/>
          <a:lstStyle/>
          <a:p>
            <a:fld id="{D7D7B5E2-CF35-4068-9816-BCE99FB47722}" type="datetimeFigureOut">
              <a:rPr lang="ru-RU" smtClean="0"/>
              <a:t>13.12.2023</a:t>
            </a:fld>
            <a:endParaRPr lang="ru-RU"/>
          </a:p>
        </p:txBody>
      </p:sp>
      <p:sp>
        <p:nvSpPr>
          <p:cNvPr id="5" name="Нижний колонтитул 4">
            <a:extLst>
              <a:ext uri="{FF2B5EF4-FFF2-40B4-BE49-F238E27FC236}">
                <a16:creationId xmlns:a16="http://schemas.microsoft.com/office/drawing/2014/main" id="{DBDC4247-9814-ACFE-89ED-04178CB1EEF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DB6A89D-ABC1-A57D-E8C0-4EA342473A42}"/>
              </a:ext>
            </a:extLst>
          </p:cNvPr>
          <p:cNvSpPr>
            <a:spLocks noGrp="1"/>
          </p:cNvSpPr>
          <p:nvPr>
            <p:ph type="sldNum" sz="quarter" idx="12"/>
          </p:nvPr>
        </p:nvSpPr>
        <p:spPr/>
        <p:txBody>
          <a:bodyPr/>
          <a:lstStyle/>
          <a:p>
            <a:fld id="{41369ED4-BD16-4E01-BCC1-4A70A70698E5}" type="slidenum">
              <a:rPr lang="ru-RU" smtClean="0"/>
              <a:t>‹#›</a:t>
            </a:fld>
            <a:endParaRPr lang="ru-RU"/>
          </a:p>
        </p:txBody>
      </p:sp>
    </p:spTree>
    <p:extLst>
      <p:ext uri="{BB962C8B-B14F-4D97-AF65-F5344CB8AC3E}">
        <p14:creationId xmlns:p14="http://schemas.microsoft.com/office/powerpoint/2010/main" val="4242526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E50F46B1-972A-0E4A-246A-4A303137B709}"/>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8042D591-CCFA-ADB8-357C-0E81683E8ACE}"/>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EE69ABCB-78FA-D27E-AB47-3E51F6639D16}"/>
              </a:ext>
            </a:extLst>
          </p:cNvPr>
          <p:cNvSpPr>
            <a:spLocks noGrp="1"/>
          </p:cNvSpPr>
          <p:nvPr>
            <p:ph type="dt" sz="half" idx="10"/>
          </p:nvPr>
        </p:nvSpPr>
        <p:spPr/>
        <p:txBody>
          <a:bodyPr/>
          <a:lstStyle/>
          <a:p>
            <a:fld id="{D7D7B5E2-CF35-4068-9816-BCE99FB47722}" type="datetimeFigureOut">
              <a:rPr lang="ru-RU" smtClean="0"/>
              <a:t>13.12.2023</a:t>
            </a:fld>
            <a:endParaRPr lang="ru-RU"/>
          </a:p>
        </p:txBody>
      </p:sp>
      <p:sp>
        <p:nvSpPr>
          <p:cNvPr id="5" name="Нижний колонтитул 4">
            <a:extLst>
              <a:ext uri="{FF2B5EF4-FFF2-40B4-BE49-F238E27FC236}">
                <a16:creationId xmlns:a16="http://schemas.microsoft.com/office/drawing/2014/main" id="{A3B4F9EE-0DE8-EAA1-CB6B-341BA5295AB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088DBB6-7335-02C1-69A4-72D889194100}"/>
              </a:ext>
            </a:extLst>
          </p:cNvPr>
          <p:cNvSpPr>
            <a:spLocks noGrp="1"/>
          </p:cNvSpPr>
          <p:nvPr>
            <p:ph type="sldNum" sz="quarter" idx="12"/>
          </p:nvPr>
        </p:nvSpPr>
        <p:spPr/>
        <p:txBody>
          <a:bodyPr/>
          <a:lstStyle/>
          <a:p>
            <a:fld id="{41369ED4-BD16-4E01-BCC1-4A70A70698E5}" type="slidenum">
              <a:rPr lang="ru-RU" smtClean="0"/>
              <a:t>‹#›</a:t>
            </a:fld>
            <a:endParaRPr lang="ru-RU"/>
          </a:p>
        </p:txBody>
      </p:sp>
    </p:spTree>
    <p:extLst>
      <p:ext uri="{BB962C8B-B14F-4D97-AF65-F5344CB8AC3E}">
        <p14:creationId xmlns:p14="http://schemas.microsoft.com/office/powerpoint/2010/main" val="887603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BF6AB29-2BF4-5DE2-4DC4-49023A7A756F}"/>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B12E55A6-F37D-5F8F-2F6B-A9ECC712928A}"/>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C31725A-66C0-DA5E-A5CC-4D426916B736}"/>
              </a:ext>
            </a:extLst>
          </p:cNvPr>
          <p:cNvSpPr>
            <a:spLocks noGrp="1"/>
          </p:cNvSpPr>
          <p:nvPr>
            <p:ph type="dt" sz="half" idx="10"/>
          </p:nvPr>
        </p:nvSpPr>
        <p:spPr/>
        <p:txBody>
          <a:bodyPr/>
          <a:lstStyle/>
          <a:p>
            <a:fld id="{D7D7B5E2-CF35-4068-9816-BCE99FB47722}" type="datetimeFigureOut">
              <a:rPr lang="ru-RU" smtClean="0"/>
              <a:t>13.12.2023</a:t>
            </a:fld>
            <a:endParaRPr lang="ru-RU"/>
          </a:p>
        </p:txBody>
      </p:sp>
      <p:sp>
        <p:nvSpPr>
          <p:cNvPr id="5" name="Нижний колонтитул 4">
            <a:extLst>
              <a:ext uri="{FF2B5EF4-FFF2-40B4-BE49-F238E27FC236}">
                <a16:creationId xmlns:a16="http://schemas.microsoft.com/office/drawing/2014/main" id="{0D5AFB31-697B-CC40-F872-8301C782E8F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95F0E5F-46DB-5F12-92C6-2A33BD1C86B7}"/>
              </a:ext>
            </a:extLst>
          </p:cNvPr>
          <p:cNvSpPr>
            <a:spLocks noGrp="1"/>
          </p:cNvSpPr>
          <p:nvPr>
            <p:ph type="sldNum" sz="quarter" idx="12"/>
          </p:nvPr>
        </p:nvSpPr>
        <p:spPr/>
        <p:txBody>
          <a:bodyPr/>
          <a:lstStyle/>
          <a:p>
            <a:fld id="{41369ED4-BD16-4E01-BCC1-4A70A70698E5}" type="slidenum">
              <a:rPr lang="ru-RU" smtClean="0"/>
              <a:t>‹#›</a:t>
            </a:fld>
            <a:endParaRPr lang="ru-RU"/>
          </a:p>
        </p:txBody>
      </p:sp>
    </p:spTree>
    <p:extLst>
      <p:ext uri="{BB962C8B-B14F-4D97-AF65-F5344CB8AC3E}">
        <p14:creationId xmlns:p14="http://schemas.microsoft.com/office/powerpoint/2010/main" val="1322634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EA0BCF-157E-0AB1-9363-41809205D591}"/>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73CC4A13-0A07-0DDE-2DF3-73DC1F555B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CE9B8A4E-0804-425D-6FB1-2415727F1172}"/>
              </a:ext>
            </a:extLst>
          </p:cNvPr>
          <p:cNvSpPr>
            <a:spLocks noGrp="1"/>
          </p:cNvSpPr>
          <p:nvPr>
            <p:ph type="dt" sz="half" idx="10"/>
          </p:nvPr>
        </p:nvSpPr>
        <p:spPr/>
        <p:txBody>
          <a:bodyPr/>
          <a:lstStyle/>
          <a:p>
            <a:fld id="{D7D7B5E2-CF35-4068-9816-BCE99FB47722}" type="datetimeFigureOut">
              <a:rPr lang="ru-RU" smtClean="0"/>
              <a:t>13.12.2023</a:t>
            </a:fld>
            <a:endParaRPr lang="ru-RU"/>
          </a:p>
        </p:txBody>
      </p:sp>
      <p:sp>
        <p:nvSpPr>
          <p:cNvPr id="5" name="Нижний колонтитул 4">
            <a:extLst>
              <a:ext uri="{FF2B5EF4-FFF2-40B4-BE49-F238E27FC236}">
                <a16:creationId xmlns:a16="http://schemas.microsoft.com/office/drawing/2014/main" id="{87B86412-9CA3-EB52-BBB7-9161367C6C1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A1F18AB-F0AE-F887-4B10-804D8033DA76}"/>
              </a:ext>
            </a:extLst>
          </p:cNvPr>
          <p:cNvSpPr>
            <a:spLocks noGrp="1"/>
          </p:cNvSpPr>
          <p:nvPr>
            <p:ph type="sldNum" sz="quarter" idx="12"/>
          </p:nvPr>
        </p:nvSpPr>
        <p:spPr/>
        <p:txBody>
          <a:bodyPr/>
          <a:lstStyle/>
          <a:p>
            <a:fld id="{41369ED4-BD16-4E01-BCC1-4A70A70698E5}" type="slidenum">
              <a:rPr lang="ru-RU" smtClean="0"/>
              <a:t>‹#›</a:t>
            </a:fld>
            <a:endParaRPr lang="ru-RU"/>
          </a:p>
        </p:txBody>
      </p:sp>
    </p:spTree>
    <p:extLst>
      <p:ext uri="{BB962C8B-B14F-4D97-AF65-F5344CB8AC3E}">
        <p14:creationId xmlns:p14="http://schemas.microsoft.com/office/powerpoint/2010/main" val="2494435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8742FB-F339-856F-21A6-1D827FC65E92}"/>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304D81DE-5A29-259C-D69F-4CCF1F068B05}"/>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2A2817AB-AA80-282D-8A3B-AFD09F8B9B05}"/>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825BF9CC-2882-AAAE-B3E7-20FD92E8CA51}"/>
              </a:ext>
            </a:extLst>
          </p:cNvPr>
          <p:cNvSpPr>
            <a:spLocks noGrp="1"/>
          </p:cNvSpPr>
          <p:nvPr>
            <p:ph type="dt" sz="half" idx="10"/>
          </p:nvPr>
        </p:nvSpPr>
        <p:spPr/>
        <p:txBody>
          <a:bodyPr/>
          <a:lstStyle/>
          <a:p>
            <a:fld id="{D7D7B5E2-CF35-4068-9816-BCE99FB47722}" type="datetimeFigureOut">
              <a:rPr lang="ru-RU" smtClean="0"/>
              <a:t>13.12.2023</a:t>
            </a:fld>
            <a:endParaRPr lang="ru-RU"/>
          </a:p>
        </p:txBody>
      </p:sp>
      <p:sp>
        <p:nvSpPr>
          <p:cNvPr id="6" name="Нижний колонтитул 5">
            <a:extLst>
              <a:ext uri="{FF2B5EF4-FFF2-40B4-BE49-F238E27FC236}">
                <a16:creationId xmlns:a16="http://schemas.microsoft.com/office/drawing/2014/main" id="{6E57F94D-E888-6D8D-CB0C-507BEA760D24}"/>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F1CF769-DA6D-4FC0-4A72-2033F4C8BCBB}"/>
              </a:ext>
            </a:extLst>
          </p:cNvPr>
          <p:cNvSpPr>
            <a:spLocks noGrp="1"/>
          </p:cNvSpPr>
          <p:nvPr>
            <p:ph type="sldNum" sz="quarter" idx="12"/>
          </p:nvPr>
        </p:nvSpPr>
        <p:spPr/>
        <p:txBody>
          <a:bodyPr/>
          <a:lstStyle/>
          <a:p>
            <a:fld id="{41369ED4-BD16-4E01-BCC1-4A70A70698E5}" type="slidenum">
              <a:rPr lang="ru-RU" smtClean="0"/>
              <a:t>‹#›</a:t>
            </a:fld>
            <a:endParaRPr lang="ru-RU"/>
          </a:p>
        </p:txBody>
      </p:sp>
    </p:spTree>
    <p:extLst>
      <p:ext uri="{BB962C8B-B14F-4D97-AF65-F5344CB8AC3E}">
        <p14:creationId xmlns:p14="http://schemas.microsoft.com/office/powerpoint/2010/main" val="396844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DE637B8-D566-9824-2F66-A91BE9125557}"/>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1B747C55-54E7-40DA-760B-E69743E1AC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F3C2D648-BEF1-3011-F68B-E1D40F5003DB}"/>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44EAC898-6951-A3E0-666B-D180EC07F0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15774BC3-3106-A63F-1814-E7FB2AD68F8D}"/>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F7FD84C1-7E9D-8932-4602-A88A782C6B9E}"/>
              </a:ext>
            </a:extLst>
          </p:cNvPr>
          <p:cNvSpPr>
            <a:spLocks noGrp="1"/>
          </p:cNvSpPr>
          <p:nvPr>
            <p:ph type="dt" sz="half" idx="10"/>
          </p:nvPr>
        </p:nvSpPr>
        <p:spPr/>
        <p:txBody>
          <a:bodyPr/>
          <a:lstStyle/>
          <a:p>
            <a:fld id="{D7D7B5E2-CF35-4068-9816-BCE99FB47722}" type="datetimeFigureOut">
              <a:rPr lang="ru-RU" smtClean="0"/>
              <a:t>13.12.2023</a:t>
            </a:fld>
            <a:endParaRPr lang="ru-RU"/>
          </a:p>
        </p:txBody>
      </p:sp>
      <p:sp>
        <p:nvSpPr>
          <p:cNvPr id="8" name="Нижний колонтитул 7">
            <a:extLst>
              <a:ext uri="{FF2B5EF4-FFF2-40B4-BE49-F238E27FC236}">
                <a16:creationId xmlns:a16="http://schemas.microsoft.com/office/drawing/2014/main" id="{14B27CC1-4EDA-2B06-6485-C83A4415DE2E}"/>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C0FDFB52-6DBD-3A2D-A3F9-DCA13B4C7813}"/>
              </a:ext>
            </a:extLst>
          </p:cNvPr>
          <p:cNvSpPr>
            <a:spLocks noGrp="1"/>
          </p:cNvSpPr>
          <p:nvPr>
            <p:ph type="sldNum" sz="quarter" idx="12"/>
          </p:nvPr>
        </p:nvSpPr>
        <p:spPr/>
        <p:txBody>
          <a:bodyPr/>
          <a:lstStyle/>
          <a:p>
            <a:fld id="{41369ED4-BD16-4E01-BCC1-4A70A70698E5}" type="slidenum">
              <a:rPr lang="ru-RU" smtClean="0"/>
              <a:t>‹#›</a:t>
            </a:fld>
            <a:endParaRPr lang="ru-RU"/>
          </a:p>
        </p:txBody>
      </p:sp>
    </p:spTree>
    <p:extLst>
      <p:ext uri="{BB962C8B-B14F-4D97-AF65-F5344CB8AC3E}">
        <p14:creationId xmlns:p14="http://schemas.microsoft.com/office/powerpoint/2010/main" val="4199396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D5C2F1C-4D7F-8E8B-B35E-227BD0C375D8}"/>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88374504-3EFC-0179-D1DA-C77FC4B49DB2}"/>
              </a:ext>
            </a:extLst>
          </p:cNvPr>
          <p:cNvSpPr>
            <a:spLocks noGrp="1"/>
          </p:cNvSpPr>
          <p:nvPr>
            <p:ph type="dt" sz="half" idx="10"/>
          </p:nvPr>
        </p:nvSpPr>
        <p:spPr/>
        <p:txBody>
          <a:bodyPr/>
          <a:lstStyle/>
          <a:p>
            <a:fld id="{D7D7B5E2-CF35-4068-9816-BCE99FB47722}" type="datetimeFigureOut">
              <a:rPr lang="ru-RU" smtClean="0"/>
              <a:t>13.12.2023</a:t>
            </a:fld>
            <a:endParaRPr lang="ru-RU"/>
          </a:p>
        </p:txBody>
      </p:sp>
      <p:sp>
        <p:nvSpPr>
          <p:cNvPr id="4" name="Нижний колонтитул 3">
            <a:extLst>
              <a:ext uri="{FF2B5EF4-FFF2-40B4-BE49-F238E27FC236}">
                <a16:creationId xmlns:a16="http://schemas.microsoft.com/office/drawing/2014/main" id="{76EA25D5-D38E-189F-3C46-3EF289457744}"/>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6C527B1E-6C6E-0CBF-DF78-F016E9511994}"/>
              </a:ext>
            </a:extLst>
          </p:cNvPr>
          <p:cNvSpPr>
            <a:spLocks noGrp="1"/>
          </p:cNvSpPr>
          <p:nvPr>
            <p:ph type="sldNum" sz="quarter" idx="12"/>
          </p:nvPr>
        </p:nvSpPr>
        <p:spPr/>
        <p:txBody>
          <a:bodyPr/>
          <a:lstStyle/>
          <a:p>
            <a:fld id="{41369ED4-BD16-4E01-BCC1-4A70A70698E5}" type="slidenum">
              <a:rPr lang="ru-RU" smtClean="0"/>
              <a:t>‹#›</a:t>
            </a:fld>
            <a:endParaRPr lang="ru-RU"/>
          </a:p>
        </p:txBody>
      </p:sp>
    </p:spTree>
    <p:extLst>
      <p:ext uri="{BB962C8B-B14F-4D97-AF65-F5344CB8AC3E}">
        <p14:creationId xmlns:p14="http://schemas.microsoft.com/office/powerpoint/2010/main" val="2454284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DDE58EC0-904B-B18F-4725-E75C88C9E417}"/>
              </a:ext>
            </a:extLst>
          </p:cNvPr>
          <p:cNvSpPr>
            <a:spLocks noGrp="1"/>
          </p:cNvSpPr>
          <p:nvPr>
            <p:ph type="dt" sz="half" idx="10"/>
          </p:nvPr>
        </p:nvSpPr>
        <p:spPr/>
        <p:txBody>
          <a:bodyPr/>
          <a:lstStyle/>
          <a:p>
            <a:fld id="{D7D7B5E2-CF35-4068-9816-BCE99FB47722}" type="datetimeFigureOut">
              <a:rPr lang="ru-RU" smtClean="0"/>
              <a:t>13.12.2023</a:t>
            </a:fld>
            <a:endParaRPr lang="ru-RU"/>
          </a:p>
        </p:txBody>
      </p:sp>
      <p:sp>
        <p:nvSpPr>
          <p:cNvPr id="3" name="Нижний колонтитул 2">
            <a:extLst>
              <a:ext uri="{FF2B5EF4-FFF2-40B4-BE49-F238E27FC236}">
                <a16:creationId xmlns:a16="http://schemas.microsoft.com/office/drawing/2014/main" id="{76367C45-C216-D1B3-3D26-CA87FDC4271D}"/>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A90EFC61-F1E8-B045-B7D7-A21E85D7790C}"/>
              </a:ext>
            </a:extLst>
          </p:cNvPr>
          <p:cNvSpPr>
            <a:spLocks noGrp="1"/>
          </p:cNvSpPr>
          <p:nvPr>
            <p:ph type="sldNum" sz="quarter" idx="12"/>
          </p:nvPr>
        </p:nvSpPr>
        <p:spPr/>
        <p:txBody>
          <a:bodyPr/>
          <a:lstStyle/>
          <a:p>
            <a:fld id="{41369ED4-BD16-4E01-BCC1-4A70A70698E5}" type="slidenum">
              <a:rPr lang="ru-RU" smtClean="0"/>
              <a:t>‹#›</a:t>
            </a:fld>
            <a:endParaRPr lang="ru-RU"/>
          </a:p>
        </p:txBody>
      </p:sp>
    </p:spTree>
    <p:extLst>
      <p:ext uri="{BB962C8B-B14F-4D97-AF65-F5344CB8AC3E}">
        <p14:creationId xmlns:p14="http://schemas.microsoft.com/office/powerpoint/2010/main" val="4043906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6018B3-7770-BE3F-906A-7EB3C97750C1}"/>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1033C205-073F-EACF-DF68-298D5272C0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AB5DE776-0412-CED8-D4DF-4CD98FDE0C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177BCF1A-B481-2284-44F9-F5630B9E7D5E}"/>
              </a:ext>
            </a:extLst>
          </p:cNvPr>
          <p:cNvSpPr>
            <a:spLocks noGrp="1"/>
          </p:cNvSpPr>
          <p:nvPr>
            <p:ph type="dt" sz="half" idx="10"/>
          </p:nvPr>
        </p:nvSpPr>
        <p:spPr/>
        <p:txBody>
          <a:bodyPr/>
          <a:lstStyle/>
          <a:p>
            <a:fld id="{D7D7B5E2-CF35-4068-9816-BCE99FB47722}" type="datetimeFigureOut">
              <a:rPr lang="ru-RU" smtClean="0"/>
              <a:t>13.12.2023</a:t>
            </a:fld>
            <a:endParaRPr lang="ru-RU"/>
          </a:p>
        </p:txBody>
      </p:sp>
      <p:sp>
        <p:nvSpPr>
          <p:cNvPr id="6" name="Нижний колонтитул 5">
            <a:extLst>
              <a:ext uri="{FF2B5EF4-FFF2-40B4-BE49-F238E27FC236}">
                <a16:creationId xmlns:a16="http://schemas.microsoft.com/office/drawing/2014/main" id="{7326920E-5706-58EF-675D-6E96B7D4347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5585F901-4105-41FF-4B21-65B7E69FD298}"/>
              </a:ext>
            </a:extLst>
          </p:cNvPr>
          <p:cNvSpPr>
            <a:spLocks noGrp="1"/>
          </p:cNvSpPr>
          <p:nvPr>
            <p:ph type="sldNum" sz="quarter" idx="12"/>
          </p:nvPr>
        </p:nvSpPr>
        <p:spPr/>
        <p:txBody>
          <a:bodyPr/>
          <a:lstStyle/>
          <a:p>
            <a:fld id="{41369ED4-BD16-4E01-BCC1-4A70A70698E5}" type="slidenum">
              <a:rPr lang="ru-RU" smtClean="0"/>
              <a:t>‹#›</a:t>
            </a:fld>
            <a:endParaRPr lang="ru-RU"/>
          </a:p>
        </p:txBody>
      </p:sp>
    </p:spTree>
    <p:extLst>
      <p:ext uri="{BB962C8B-B14F-4D97-AF65-F5344CB8AC3E}">
        <p14:creationId xmlns:p14="http://schemas.microsoft.com/office/powerpoint/2010/main" val="3903595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21D45D-C277-FE56-8B7C-A81E51FC85B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883BBC38-7F3A-7A90-DC23-F7F8573061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5756E167-FC2B-DD36-3C59-D8E788D96A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13BB574-3A8D-2AEF-1F4E-135C38FCEEDB}"/>
              </a:ext>
            </a:extLst>
          </p:cNvPr>
          <p:cNvSpPr>
            <a:spLocks noGrp="1"/>
          </p:cNvSpPr>
          <p:nvPr>
            <p:ph type="dt" sz="half" idx="10"/>
          </p:nvPr>
        </p:nvSpPr>
        <p:spPr/>
        <p:txBody>
          <a:bodyPr/>
          <a:lstStyle/>
          <a:p>
            <a:fld id="{D7D7B5E2-CF35-4068-9816-BCE99FB47722}" type="datetimeFigureOut">
              <a:rPr lang="ru-RU" smtClean="0"/>
              <a:t>13.12.2023</a:t>
            </a:fld>
            <a:endParaRPr lang="ru-RU"/>
          </a:p>
        </p:txBody>
      </p:sp>
      <p:sp>
        <p:nvSpPr>
          <p:cNvPr id="6" name="Нижний колонтитул 5">
            <a:extLst>
              <a:ext uri="{FF2B5EF4-FFF2-40B4-BE49-F238E27FC236}">
                <a16:creationId xmlns:a16="http://schemas.microsoft.com/office/drawing/2014/main" id="{B5636DEB-675D-47A5-6D51-BC882F7CDC96}"/>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55090AE6-7C7D-CF97-1DD1-D5FED5002173}"/>
              </a:ext>
            </a:extLst>
          </p:cNvPr>
          <p:cNvSpPr>
            <a:spLocks noGrp="1"/>
          </p:cNvSpPr>
          <p:nvPr>
            <p:ph type="sldNum" sz="quarter" idx="12"/>
          </p:nvPr>
        </p:nvSpPr>
        <p:spPr/>
        <p:txBody>
          <a:bodyPr/>
          <a:lstStyle/>
          <a:p>
            <a:fld id="{41369ED4-BD16-4E01-BCC1-4A70A70698E5}" type="slidenum">
              <a:rPr lang="ru-RU" smtClean="0"/>
              <a:t>‹#›</a:t>
            </a:fld>
            <a:endParaRPr lang="ru-RU"/>
          </a:p>
        </p:txBody>
      </p:sp>
    </p:spTree>
    <p:extLst>
      <p:ext uri="{BB962C8B-B14F-4D97-AF65-F5344CB8AC3E}">
        <p14:creationId xmlns:p14="http://schemas.microsoft.com/office/powerpoint/2010/main" val="1301415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7126DEA-1A3C-CBE4-FB8E-2A309A03CF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8979A934-A669-C0A9-24E8-993EE0A4FA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9C15F49-BD02-688E-8350-3E45410D13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D7B5E2-CF35-4068-9816-BCE99FB47722}" type="datetimeFigureOut">
              <a:rPr lang="ru-RU" smtClean="0"/>
              <a:t>13.12.2023</a:t>
            </a:fld>
            <a:endParaRPr lang="ru-RU"/>
          </a:p>
        </p:txBody>
      </p:sp>
      <p:sp>
        <p:nvSpPr>
          <p:cNvPr id="5" name="Нижний колонтитул 4">
            <a:extLst>
              <a:ext uri="{FF2B5EF4-FFF2-40B4-BE49-F238E27FC236}">
                <a16:creationId xmlns:a16="http://schemas.microsoft.com/office/drawing/2014/main" id="{E724070B-7228-6003-4858-4C754B3B78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1DED4C1B-3825-0BE4-2F7F-BD6A9B28BA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369ED4-BD16-4E01-BCC1-4A70A70698E5}" type="slidenum">
              <a:rPr lang="ru-RU" smtClean="0"/>
              <a:t>‹#›</a:t>
            </a:fld>
            <a:endParaRPr lang="ru-RU"/>
          </a:p>
        </p:txBody>
      </p:sp>
    </p:spTree>
    <p:extLst>
      <p:ext uri="{BB962C8B-B14F-4D97-AF65-F5344CB8AC3E}">
        <p14:creationId xmlns:p14="http://schemas.microsoft.com/office/powerpoint/2010/main" val="151550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login.consultant.ru/link/?req=doc&amp;base=LAW&amp;n=445385&amp;dst=10005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2D31C4-BD84-71C1-71AB-6DB355D34046}"/>
              </a:ext>
            </a:extLst>
          </p:cNvPr>
          <p:cNvSpPr>
            <a:spLocks noGrp="1"/>
          </p:cNvSpPr>
          <p:nvPr>
            <p:ph type="ctrTitle"/>
          </p:nvPr>
        </p:nvSpPr>
        <p:spPr>
          <a:xfrm>
            <a:off x="1524000" y="750711"/>
            <a:ext cx="9144000" cy="2387600"/>
          </a:xfrm>
        </p:spPr>
        <p:txBody>
          <a:bodyPr>
            <a:normAutofit fontScale="90000"/>
          </a:bodyPr>
          <a:lstStyle/>
          <a:p>
            <a:r>
              <a:rPr lang="ru-RU" sz="4000" b="0" i="0" dirty="0">
                <a:solidFill>
                  <a:srgbClr val="1C1C1C"/>
                </a:solidFill>
                <a:effectLst/>
                <a:latin typeface="Ubuntu" panose="020B0504030602030204" pitchFamily="34" charset="0"/>
              </a:rPr>
              <a:t>Меры поддержки клиентов при урегулировании задолженности по кредитным договорам</a:t>
            </a:r>
            <a:r>
              <a:rPr lang="en-US" sz="2200" b="0" i="0" dirty="0">
                <a:solidFill>
                  <a:srgbClr val="1C1C1C"/>
                </a:solidFill>
                <a:effectLst/>
                <a:latin typeface="Ubuntu" panose="020B0504030602030204" pitchFamily="34" charset="0"/>
              </a:rPr>
              <a:t>*</a:t>
            </a:r>
            <a:br>
              <a:rPr lang="ru-RU" b="0" i="0" dirty="0">
                <a:solidFill>
                  <a:srgbClr val="1C1C1C"/>
                </a:solidFill>
                <a:effectLst/>
                <a:latin typeface="Ubuntu" panose="020B0504030602030204" pitchFamily="34" charset="0"/>
              </a:rPr>
            </a:br>
            <a:endParaRPr lang="ru-RU" dirty="0"/>
          </a:p>
        </p:txBody>
      </p:sp>
      <p:sp>
        <p:nvSpPr>
          <p:cNvPr id="3" name="Подзаголовок 2">
            <a:extLst>
              <a:ext uri="{FF2B5EF4-FFF2-40B4-BE49-F238E27FC236}">
                <a16:creationId xmlns:a16="http://schemas.microsoft.com/office/drawing/2014/main" id="{298844C6-967D-2BC1-ABFB-7E6448DA60A0}"/>
              </a:ext>
            </a:extLst>
          </p:cNvPr>
          <p:cNvSpPr>
            <a:spLocks noGrp="1"/>
          </p:cNvSpPr>
          <p:nvPr>
            <p:ph type="subTitle" idx="1"/>
          </p:nvPr>
        </p:nvSpPr>
        <p:spPr>
          <a:xfrm>
            <a:off x="711199" y="3002844"/>
            <a:ext cx="11108267" cy="2986794"/>
          </a:xfrm>
        </p:spPr>
        <p:txBody>
          <a:bodyPr>
            <a:normAutofit/>
          </a:bodyPr>
          <a:lstStyle/>
          <a:p>
            <a:pPr algn="just"/>
            <a:endParaRPr lang="en-US" sz="1400" dirty="0">
              <a:solidFill>
                <a:srgbClr val="1C1C1C"/>
              </a:solidFill>
              <a:latin typeface="Ubuntu" panose="020B0504030602030204" pitchFamily="34" charset="0"/>
            </a:endParaRPr>
          </a:p>
          <a:p>
            <a:pPr algn="just"/>
            <a:endParaRPr lang="en-US" sz="1400" dirty="0">
              <a:solidFill>
                <a:srgbClr val="1C1C1C"/>
              </a:solidFill>
              <a:latin typeface="Ubuntu" panose="020B0504030602030204" pitchFamily="34" charset="0"/>
            </a:endParaRPr>
          </a:p>
          <a:p>
            <a:pPr algn="just"/>
            <a:endParaRPr lang="en-US" sz="1400" dirty="0">
              <a:solidFill>
                <a:srgbClr val="1C1C1C"/>
              </a:solidFill>
              <a:latin typeface="Ubuntu" panose="020B0504030602030204" pitchFamily="34" charset="0"/>
            </a:endParaRPr>
          </a:p>
          <a:p>
            <a:pPr algn="just"/>
            <a:endParaRPr lang="en-US" sz="1400" dirty="0">
              <a:solidFill>
                <a:srgbClr val="1C1C1C"/>
              </a:solidFill>
              <a:latin typeface="Ubuntu" panose="020B0504030602030204" pitchFamily="34" charset="0"/>
            </a:endParaRPr>
          </a:p>
          <a:p>
            <a:pPr algn="just"/>
            <a:endParaRPr lang="en-US" sz="1400" dirty="0">
              <a:solidFill>
                <a:srgbClr val="1C1C1C"/>
              </a:solidFill>
              <a:latin typeface="Ubuntu" panose="020B0504030602030204" pitchFamily="34" charset="0"/>
            </a:endParaRPr>
          </a:p>
          <a:p>
            <a:pPr algn="just"/>
            <a:endParaRPr lang="en-US" sz="1400" dirty="0">
              <a:solidFill>
                <a:srgbClr val="1C1C1C"/>
              </a:solidFill>
              <a:latin typeface="Ubuntu" panose="020B0504030602030204" pitchFamily="34" charset="0"/>
            </a:endParaRPr>
          </a:p>
          <a:p>
            <a:pPr algn="just"/>
            <a:endParaRPr lang="ru-RU" sz="1400" dirty="0">
              <a:solidFill>
                <a:srgbClr val="1C1C1C"/>
              </a:solidFill>
              <a:latin typeface="Ubuntu" panose="020B0504030602030204" pitchFamily="34" charset="0"/>
            </a:endParaRPr>
          </a:p>
          <a:p>
            <a:pPr algn="just"/>
            <a:r>
              <a:rPr lang="ru-RU" sz="1400" dirty="0">
                <a:solidFill>
                  <a:srgbClr val="1C1C1C"/>
                </a:solidFill>
                <a:latin typeface="Ubuntu" panose="020B0504030602030204" pitchFamily="34" charset="0"/>
              </a:rPr>
              <a:t>*Согласно информационному письму Банка России от 24.04.2023 № ИН-03-59/31 «О стандарте защиты прав и интересов заёмщиков – физических лиц при урегулировании задолженности по кредитным договорам, заключённым в целях, не связанных с осуществлением предпринимательской деятельности»</a:t>
            </a:r>
            <a:endParaRPr lang="en-US" sz="1400" b="0" i="0" dirty="0">
              <a:solidFill>
                <a:srgbClr val="1C1C1C"/>
              </a:solidFill>
              <a:effectLst/>
              <a:latin typeface="Ubuntu" panose="020B0504030602030204" pitchFamily="34" charset="0"/>
            </a:endParaRPr>
          </a:p>
          <a:p>
            <a:pPr algn="just"/>
            <a:endParaRPr lang="ru-RU" sz="2600" b="0" i="0" dirty="0">
              <a:solidFill>
                <a:srgbClr val="1C1C1C"/>
              </a:solidFill>
              <a:effectLst/>
              <a:latin typeface="Ubuntu" panose="020B0504030602030204" pitchFamily="34" charset="0"/>
            </a:endParaRPr>
          </a:p>
          <a:p>
            <a:endParaRPr lang="ru-RU" dirty="0"/>
          </a:p>
        </p:txBody>
      </p:sp>
    </p:spTree>
    <p:extLst>
      <p:ext uri="{BB962C8B-B14F-4D97-AF65-F5344CB8AC3E}">
        <p14:creationId xmlns:p14="http://schemas.microsoft.com/office/powerpoint/2010/main" val="1545052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930373-6642-0CE7-3B92-9E50D3CC09AD}"/>
              </a:ext>
            </a:extLst>
          </p:cNvPr>
          <p:cNvSpPr>
            <a:spLocks noGrp="1"/>
          </p:cNvSpPr>
          <p:nvPr>
            <p:ph type="title"/>
          </p:nvPr>
        </p:nvSpPr>
        <p:spPr>
          <a:xfrm>
            <a:off x="838200" y="365125"/>
            <a:ext cx="10515600" cy="1057275"/>
          </a:xfrm>
        </p:spPr>
        <p:txBody>
          <a:bodyPr>
            <a:normAutofit fontScale="90000"/>
          </a:bodyPr>
          <a:lstStyle/>
          <a:p>
            <a:pPr algn="ctr"/>
            <a:br>
              <a:rPr lang="en-US" sz="3200" b="0" i="0" dirty="0">
                <a:solidFill>
                  <a:srgbClr val="1C1C1C"/>
                </a:solidFill>
                <a:effectLst/>
                <a:latin typeface="Ubuntu" panose="020B0504030602030204" pitchFamily="34" charset="0"/>
              </a:rPr>
            </a:br>
            <a:r>
              <a:rPr lang="ru-RU" sz="3200" b="0" i="0" dirty="0">
                <a:solidFill>
                  <a:srgbClr val="1C1C1C"/>
                </a:solidFill>
                <a:effectLst/>
                <a:latin typeface="Ubuntu" panose="020B0504030602030204" pitchFamily="34" charset="0"/>
              </a:rPr>
              <a:t>Способы урегулирования задолженности:</a:t>
            </a:r>
            <a:br>
              <a:rPr lang="ru-RU" sz="3200" b="0" i="0" dirty="0">
                <a:solidFill>
                  <a:srgbClr val="1C1C1C"/>
                </a:solidFill>
                <a:effectLst/>
                <a:latin typeface="Ubuntu" panose="020B0504030602030204" pitchFamily="34" charset="0"/>
              </a:rPr>
            </a:br>
            <a:endParaRPr lang="ru-RU" sz="3200" dirty="0"/>
          </a:p>
        </p:txBody>
      </p:sp>
      <p:sp>
        <p:nvSpPr>
          <p:cNvPr id="3" name="Объект 2">
            <a:extLst>
              <a:ext uri="{FF2B5EF4-FFF2-40B4-BE49-F238E27FC236}">
                <a16:creationId xmlns:a16="http://schemas.microsoft.com/office/drawing/2014/main" id="{593EAB2B-5AE6-EF0B-406D-FB4A1534BB4C}"/>
              </a:ext>
            </a:extLst>
          </p:cNvPr>
          <p:cNvSpPr>
            <a:spLocks noGrp="1"/>
          </p:cNvSpPr>
          <p:nvPr>
            <p:ph idx="1"/>
          </p:nvPr>
        </p:nvSpPr>
        <p:spPr>
          <a:xfrm>
            <a:off x="838200" y="1557867"/>
            <a:ext cx="10515600" cy="4619096"/>
          </a:xfrm>
        </p:spPr>
        <p:txBody>
          <a:bodyPr/>
          <a:lstStyle/>
          <a:p>
            <a:pPr algn="just">
              <a:buFont typeface="Wingdings" panose="05000000000000000000" pitchFamily="2" charset="2"/>
              <a:buChar char="§"/>
            </a:pPr>
            <a:r>
              <a:rPr lang="ru-RU" sz="1600" dirty="0">
                <a:latin typeface="Arial" panose="020B0604020202020204" pitchFamily="34" charset="0"/>
                <a:cs typeface="Arial" panose="020B0604020202020204" pitchFamily="34" charset="0"/>
              </a:rPr>
              <a:t>Снижение размера или отмена начисленных неустоек;</a:t>
            </a:r>
          </a:p>
          <a:p>
            <a:pPr algn="just">
              <a:buFont typeface="Wingdings" panose="05000000000000000000" pitchFamily="2" charset="2"/>
              <a:buChar char="§"/>
            </a:pPr>
            <a:r>
              <a:rPr lang="ru-RU" sz="1600" b="0" i="0" u="none" strike="noStrike" baseline="0" dirty="0">
                <a:latin typeface="Arial" panose="020B0604020202020204" pitchFamily="34" charset="0"/>
              </a:rPr>
              <a:t>отсрочка исполнения обязательств по погашению основного долга и (или) начисленных процентов (части начисленных процентов) (льготный период) с возможностью одновременного снижения размера периодических платежей по кредитному договору и (или) увеличения общего срока кредитования;</a:t>
            </a:r>
          </a:p>
          <a:p>
            <a:pPr algn="just">
              <a:buFont typeface="Wingdings" panose="05000000000000000000" pitchFamily="2" charset="2"/>
              <a:buChar char="§"/>
            </a:pPr>
            <a:r>
              <a:rPr lang="ru-RU" sz="1600" b="0" i="0" u="none" strike="noStrike" baseline="0" dirty="0">
                <a:latin typeface="Arial" panose="020B0604020202020204" pitchFamily="34" charset="0"/>
              </a:rPr>
              <a:t>изменение даты периодического платежа по кредитному договору;</a:t>
            </a:r>
          </a:p>
          <a:p>
            <a:pPr algn="just">
              <a:buFont typeface="Wingdings" panose="05000000000000000000" pitchFamily="2" charset="2"/>
              <a:buChar char="§"/>
            </a:pPr>
            <a:r>
              <a:rPr lang="ru-RU" sz="1600" b="0" i="0" u="none" strike="noStrike" baseline="0" dirty="0">
                <a:latin typeface="Arial" panose="020B0604020202020204" pitchFamily="34" charset="0"/>
              </a:rPr>
              <a:t>прекращение обязательств по кредитному договору по соглашению сторон предоставлением заемщиком отступного;</a:t>
            </a:r>
          </a:p>
          <a:p>
            <a:pPr algn="just">
              <a:buFont typeface="Wingdings" panose="05000000000000000000" pitchFamily="2" charset="2"/>
              <a:buChar char="§"/>
            </a:pPr>
            <a:r>
              <a:rPr lang="ru-RU" sz="1600" b="0" i="0" u="none" strike="noStrike" baseline="0" dirty="0">
                <a:latin typeface="Arial" panose="020B0604020202020204" pitchFamily="34" charset="0"/>
              </a:rPr>
              <a:t>реализация имущества, заложенного в целях обеспечения исполнения обязательств заемщика (заемщиков) по кредитному договору;</a:t>
            </a:r>
          </a:p>
          <a:p>
            <a:pPr algn="just">
              <a:buFont typeface="Wingdings" panose="05000000000000000000" pitchFamily="2" charset="2"/>
              <a:buChar char="§"/>
            </a:pPr>
            <a:r>
              <a:rPr lang="ru-RU" sz="1600" b="0" i="0" u="none" strike="noStrike" baseline="0" dirty="0">
                <a:latin typeface="Arial" panose="020B0604020202020204" pitchFamily="34" charset="0"/>
              </a:rPr>
              <a:t>замена предмета залога;</a:t>
            </a:r>
          </a:p>
          <a:p>
            <a:pPr marL="0" indent="0" algn="just">
              <a:buNone/>
            </a:pPr>
            <a:r>
              <a:rPr lang="ru-RU" sz="1600" b="0" i="0" u="none" strike="noStrike" baseline="0" dirty="0">
                <a:latin typeface="Arial" panose="020B0604020202020204" pitchFamily="34" charset="0"/>
              </a:rPr>
              <a:t>По решению Банка урег</a:t>
            </a:r>
            <a:r>
              <a:rPr lang="ru-RU" sz="1600" dirty="0">
                <a:latin typeface="Arial" panose="020B0604020202020204" pitchFamily="34" charset="0"/>
              </a:rPr>
              <a:t>улирование задолженности возможно одним или несколькими из указанных выше способов одновременно.</a:t>
            </a:r>
            <a:endParaRPr lang="ru-RU" sz="1600" b="0" i="0" u="none" strike="noStrike" baseline="0" dirty="0">
              <a:latin typeface="Arial" panose="020B0604020202020204" pitchFamily="34" charset="0"/>
            </a:endParaRPr>
          </a:p>
          <a:p>
            <a:pPr marL="0" indent="0" algn="just">
              <a:buNone/>
            </a:pPr>
            <a:r>
              <a:rPr lang="ru-RU" sz="1600" b="0" i="0" u="none" strike="noStrike" baseline="0" dirty="0">
                <a:latin typeface="Arial" panose="020B0604020202020204" pitchFamily="34" charset="0"/>
              </a:rPr>
              <a:t>Процедуре урегулирования задолженности подлежит как задолженность, исполнение обязательств по погашению которой просрочено, так и задолженность, срок исполнения обязательств по погашению которой не наступил.</a:t>
            </a:r>
          </a:p>
          <a:p>
            <a:pPr marL="0" indent="0">
              <a:buNone/>
            </a:pPr>
            <a:endParaRPr lang="ru-RU" sz="1800" dirty="0">
              <a:latin typeface="Arial" panose="020B0604020202020204" pitchFamily="34" charset="0"/>
            </a:endParaRPr>
          </a:p>
          <a:p>
            <a:pPr>
              <a:buFont typeface="Wingdings" panose="05000000000000000000" pitchFamily="2" charset="2"/>
              <a:buChar char="§"/>
            </a:pPr>
            <a:endParaRPr lang="ru-RU" sz="1800" b="0" i="0" u="none" strike="noStrike" baseline="0" dirty="0">
              <a:latin typeface="Arial" panose="020B0604020202020204" pitchFamily="34" charset="0"/>
            </a:endParaRPr>
          </a:p>
          <a:p>
            <a:pPr marL="0" indent="0">
              <a:buNone/>
            </a:pPr>
            <a:endParaRPr lang="ru-RU" dirty="0"/>
          </a:p>
          <a:p>
            <a:pPr marL="0" indent="0">
              <a:buNone/>
            </a:pPr>
            <a:endParaRPr lang="ru-RU" dirty="0"/>
          </a:p>
        </p:txBody>
      </p:sp>
    </p:spTree>
    <p:extLst>
      <p:ext uri="{BB962C8B-B14F-4D97-AF65-F5344CB8AC3E}">
        <p14:creationId xmlns:p14="http://schemas.microsoft.com/office/powerpoint/2010/main" val="48516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CCEA89B-3B10-0BDC-2476-EC10857ED444}"/>
              </a:ext>
            </a:extLst>
          </p:cNvPr>
          <p:cNvSpPr>
            <a:spLocks noGrp="1"/>
          </p:cNvSpPr>
          <p:nvPr>
            <p:ph type="title"/>
          </p:nvPr>
        </p:nvSpPr>
        <p:spPr/>
        <p:txBody>
          <a:bodyPr>
            <a:normAutofit fontScale="90000"/>
          </a:bodyPr>
          <a:lstStyle/>
          <a:p>
            <a:pPr algn="ctr"/>
            <a:br>
              <a:rPr lang="ru-RU" dirty="0">
                <a:latin typeface=""/>
              </a:rPr>
            </a:br>
            <a:r>
              <a:rPr lang="ru-RU" sz="3600" dirty="0">
                <a:latin typeface="Ubuntu" panose="020B0504030602030204" pitchFamily="34" charset="0"/>
              </a:rPr>
              <a:t>Процедура урегулирования задолженности по кредитному договору: </a:t>
            </a:r>
            <a:br>
              <a:rPr lang="ru-RU" b="0" i="0" dirty="0">
                <a:solidFill>
                  <a:srgbClr val="1C1C1C"/>
                </a:solidFill>
                <a:effectLst/>
                <a:latin typeface="Ubuntu" panose="020B0504030602030204" pitchFamily="34" charset="0"/>
              </a:rPr>
            </a:br>
            <a:endParaRPr lang="ru-RU" dirty="0"/>
          </a:p>
        </p:txBody>
      </p:sp>
      <p:sp>
        <p:nvSpPr>
          <p:cNvPr id="3" name="Объект 2">
            <a:extLst>
              <a:ext uri="{FF2B5EF4-FFF2-40B4-BE49-F238E27FC236}">
                <a16:creationId xmlns:a16="http://schemas.microsoft.com/office/drawing/2014/main" id="{222330C5-529E-44D6-4007-E5E80958B8FE}"/>
              </a:ext>
            </a:extLst>
          </p:cNvPr>
          <p:cNvSpPr>
            <a:spLocks noGrp="1"/>
          </p:cNvSpPr>
          <p:nvPr>
            <p:ph idx="1"/>
          </p:nvPr>
        </p:nvSpPr>
        <p:spPr>
          <a:xfrm>
            <a:off x="635000" y="1870780"/>
            <a:ext cx="10515600" cy="4351338"/>
          </a:xfrm>
        </p:spPr>
        <p:txBody>
          <a:bodyPr>
            <a:normAutofit/>
          </a:bodyPr>
          <a:lstStyle/>
          <a:p>
            <a:pPr marL="0" indent="0" algn="just">
              <a:buNone/>
            </a:pPr>
            <a:r>
              <a:rPr lang="ru-RU" sz="1600" b="0" i="0" u="none" strike="noStrike" baseline="0" dirty="0">
                <a:latin typeface="Arial" panose="020B0604020202020204" pitchFamily="34" charset="0"/>
              </a:rPr>
              <a:t>Банк рассматривает заявление об урегулировании задолженности по кредитному договору, если заемщик (один из заемщиков) находится в трудной жизненной ситуации, обусловленной наступлением любого из следующих обстоятельств после заключения кредитного договора:</a:t>
            </a:r>
          </a:p>
          <a:p>
            <a:pPr algn="just"/>
            <a:r>
              <a:rPr lang="ru-RU" sz="1600" b="0" i="0" u="none" strike="noStrike" baseline="0" dirty="0">
                <a:latin typeface="Arial" panose="020B0604020202020204" pitchFamily="34" charset="0"/>
              </a:rPr>
              <a:t>приобретение прав и обязанностей по кредитному договору в связи с принятием наследства после смерти заемщика (одного из заемщиков);</a:t>
            </a:r>
          </a:p>
          <a:p>
            <a:pPr algn="just"/>
            <a:r>
              <a:rPr lang="ru-RU" sz="1600" b="0" i="0" u="none" strike="noStrike" baseline="0" dirty="0">
                <a:latin typeface="Arial" panose="020B0604020202020204" pitchFamily="34" charset="0"/>
              </a:rPr>
              <a:t>смерть одного из заемщиков;</a:t>
            </a:r>
          </a:p>
          <a:p>
            <a:pPr algn="just"/>
            <a:r>
              <a:rPr lang="ru-RU" sz="1600" b="0" i="0" u="none" strike="noStrike" baseline="0" dirty="0">
                <a:latin typeface="Arial" panose="020B0604020202020204" pitchFamily="34" charset="0"/>
              </a:rPr>
              <a:t>временная нетрудоспособность заемщика (одного из заемщиков) сроком более 2 (двух) месяцев подряд;</a:t>
            </a:r>
          </a:p>
          <a:p>
            <a:pPr algn="just"/>
            <a:r>
              <a:rPr lang="ru-RU" sz="1600" b="0" i="0" u="none" strike="noStrike" baseline="0" dirty="0">
                <a:latin typeface="Arial" panose="020B0604020202020204" pitchFamily="34" charset="0"/>
              </a:rPr>
              <a:t>нахождение заемщика (одного из заемщиков) либо супруги заемщика (одного из заемщиков) в отпуске по беременности и родам либо супруги/супруга заемщика (одного из заемщиков) в отпуске по уходу за ребенком до достижения им возраста 3 (трех) лет;</a:t>
            </a:r>
          </a:p>
          <a:p>
            <a:pPr algn="just"/>
            <a:r>
              <a:rPr lang="ru-RU" sz="1600" b="0" i="0" u="none" strike="noStrike" baseline="0" dirty="0">
                <a:latin typeface="Arial" panose="020B0604020202020204" pitchFamily="34" charset="0"/>
              </a:rPr>
              <a:t>признание заемщика (одного из заемщиков) инвалидом и установление ему федеральными учреждениями медико-социальной экспертизы I или II группы инвалидности; </a:t>
            </a:r>
          </a:p>
          <a:p>
            <a:pPr algn="just"/>
            <a:r>
              <a:rPr lang="ru-RU" sz="1600" b="0" i="0" strike="noStrike" baseline="0" dirty="0">
                <a:latin typeface="Arial" panose="020B0604020202020204" pitchFamily="34" charset="0"/>
              </a:rPr>
              <a:t>утрата или причинение ущерба имуществу заемщика (одного из заемщиков) по обстоятельствам, не зависящим от воли сторон кредитного договора (в том числе вследствие чрезвычайных ситуаций природного и техногенного характера, противоправных действий третьих лиц):</a:t>
            </a:r>
          </a:p>
          <a:p>
            <a:pPr algn="just"/>
            <a:endParaRPr lang="ru-RU" sz="1600" b="0" i="0" u="none" strike="noStrike" baseline="0" dirty="0">
              <a:latin typeface="Arial" panose="020B0604020202020204" pitchFamily="34" charset="0"/>
            </a:endParaRPr>
          </a:p>
        </p:txBody>
      </p:sp>
    </p:spTree>
    <p:extLst>
      <p:ext uri="{BB962C8B-B14F-4D97-AF65-F5344CB8AC3E}">
        <p14:creationId xmlns:p14="http://schemas.microsoft.com/office/powerpoint/2010/main" val="3081858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22330C5-529E-44D6-4007-E5E80958B8FE}"/>
              </a:ext>
            </a:extLst>
          </p:cNvPr>
          <p:cNvSpPr>
            <a:spLocks noGrp="1"/>
          </p:cNvSpPr>
          <p:nvPr>
            <p:ph idx="1"/>
          </p:nvPr>
        </p:nvSpPr>
        <p:spPr>
          <a:xfrm>
            <a:off x="575733" y="564444"/>
            <a:ext cx="10574867" cy="5657674"/>
          </a:xfrm>
        </p:spPr>
        <p:txBody>
          <a:bodyPr>
            <a:normAutofit fontScale="85000" lnSpcReduction="20000"/>
          </a:bodyPr>
          <a:lstStyle/>
          <a:p>
            <a:pPr algn="just"/>
            <a:r>
              <a:rPr lang="ru-RU" sz="1900" b="0" i="0" strike="noStrike" baseline="0" dirty="0">
                <a:latin typeface="Arial" panose="020B0604020202020204" pitchFamily="34" charset="0"/>
              </a:rPr>
              <a:t>регистрация заемщика (одного из заемщиков) в качестве безработного гражданина, который не имеет заработка, в органах службы занятости в целях поиска подходящей работы либо прекращение трудового договора или служебного контракта у гражданина;</a:t>
            </a:r>
          </a:p>
          <a:p>
            <a:pPr algn="just"/>
            <a:r>
              <a:rPr lang="ru-RU" sz="1900" b="0" i="0" strike="noStrike" baseline="0" dirty="0">
                <a:latin typeface="Arial" panose="020B0604020202020204" pitchFamily="34" charset="0"/>
              </a:rPr>
              <a:t>призыв заемщика (одного из заемщиков) на срочную военную службу;</a:t>
            </a:r>
          </a:p>
          <a:p>
            <a:pPr algn="just"/>
            <a:r>
              <a:rPr lang="ru-RU" sz="1900" b="0" i="0" strike="noStrike" baseline="0" dirty="0">
                <a:latin typeface="Arial" panose="020B0604020202020204" pitchFamily="34" charset="0"/>
              </a:rPr>
              <a:t>снижение среднемесячного дохода заемщика (совокупного среднемесячного дохода всех заемщиков по кредитному договору) за 2 (два) календарных месяца, предшествующих месяцу обращения заемщика с заявлением,</a:t>
            </a:r>
            <a:r>
              <a:rPr lang="ru-RU" sz="1900" b="0" i="0" strike="noStrike" baseline="0" dirty="0">
                <a:latin typeface="Arial" panose="020B0604020202020204" pitchFamily="34" charset="0"/>
                <a:hlinkClick r:id="rId2">
                  <a:extLst>
                    <a:ext uri="{A12FA001-AC4F-418D-AE19-62706E023703}">
                      <ahyp:hlinkClr xmlns:ahyp="http://schemas.microsoft.com/office/drawing/2018/hyperlinkcolor" val="tx"/>
                    </a:ext>
                  </a:extLst>
                </a:hlinkClick>
              </a:rPr>
              <a:t> более чем на 30 (тридцать) процентов по сравнению со среднемесячным доходом заемщика (совокупным среднемесячным доходом заемщиков), рассчитанным за календарный год, предшествующий дате обращения заемщика, при этом размер среднемесячных выплат по обслуживанию обязательств перед кредитором у заемщика (заемщиков) в соответствии с условиями кредитного договора и графиком платежей за 6 (шесть) календарных месяцев, следующих за месяцем обращения заемщика (заемщиков), превышает 50 (пятьдесят) процентов от среднемесячного дохода заемщика (заемщиков), рассчитанного за 2 (два) календарных месяца, предшествующих месяцу обращения заемщика (заемщиков);</a:t>
            </a:r>
          </a:p>
          <a:p>
            <a:pPr algn="just"/>
            <a:r>
              <a:rPr lang="ru-RU" sz="1900" b="0" i="0" strike="noStrike" baseline="0" dirty="0">
                <a:latin typeface="Arial" panose="020B0604020202020204" pitchFamily="34" charset="0"/>
              </a:rPr>
              <a:t>увеличение количества лиц, находящихся на иждивении у заемщика (одного из заемщиков) (определенных в соответствии с семейным законодательством РФ несовершеннолетних членов семьи, и (или) членов семьи, признанных инвалидами I или II группы в порядке, установленном законодательством РФ, и (или) лиц, находящихся под опекой или попечительством заемщика), по сравнению с количеством указанных лиц, находившихся на иждивении заемщика (одного из заемщиков) на день заключения кредитного договора, с одновременным снижением среднемесячного дохода заемщика (совокупного среднемесячного дохода заемщиков), рассчитанного за 2 (два) календарных месяца, предшествующих месяцу обращения заемщика с заявлением, </a:t>
            </a:r>
            <a:r>
              <a:rPr lang="ru-RU" sz="1900" b="0" i="0" strike="noStrike" baseline="0" dirty="0">
                <a:latin typeface="Arial" panose="020B0604020202020204" pitchFamily="34" charset="0"/>
                <a:hlinkClick r:id="rId2">
                  <a:extLst>
                    <a:ext uri="{A12FA001-AC4F-418D-AE19-62706E023703}">
                      <ahyp:hlinkClr xmlns:ahyp="http://schemas.microsoft.com/office/drawing/2018/hyperlinkcolor" val="tx"/>
                    </a:ext>
                  </a:extLst>
                </a:hlinkClick>
              </a:rPr>
              <a:t>более чем на 20 (двадцать) процентов по сравнению со среднемесячным доходом заемщика (совокупным среднемесячным доходом заемщиков), рассчитанным за календарный год, в котором увеличилось количество лиц, находящихся на иждивении у заемщика, при этом размер среднемесячных выплат по обслуживанию обязательств перед кредитором у заемщика (заемщиков) в соответствии с условиями кредитного договора и графиком платежей за 6 (шесть) календарных месяцев, следующих за месяцем обращения заемщика, превышает 40 (сорок) процентов от среднемесячного дохода заемщика (заемщиков), рассчитанного за 2 (два) календарных месяца, предшествующих месяцу обращения заемщика</a:t>
            </a:r>
          </a:p>
          <a:p>
            <a:endParaRPr lang="ru-RU" dirty="0"/>
          </a:p>
        </p:txBody>
      </p:sp>
    </p:spTree>
    <p:extLst>
      <p:ext uri="{BB962C8B-B14F-4D97-AF65-F5344CB8AC3E}">
        <p14:creationId xmlns:p14="http://schemas.microsoft.com/office/powerpoint/2010/main" val="4199103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B6C5EC9-A0F6-9CF0-44C7-52A6D69DD21C}"/>
              </a:ext>
            </a:extLst>
          </p:cNvPr>
          <p:cNvSpPr>
            <a:spLocks noGrp="1"/>
          </p:cNvSpPr>
          <p:nvPr>
            <p:ph idx="1"/>
          </p:nvPr>
        </p:nvSpPr>
        <p:spPr>
          <a:xfrm>
            <a:off x="838200" y="372533"/>
            <a:ext cx="10515600" cy="5804430"/>
          </a:xfrm>
        </p:spPr>
        <p:txBody>
          <a:bodyPr>
            <a:normAutofit/>
          </a:bodyPr>
          <a:lstStyle/>
          <a:p>
            <a:pPr marL="0" indent="0" algn="just">
              <a:buNone/>
            </a:pPr>
            <a:r>
              <a:rPr lang="ru-RU" sz="1600" dirty="0">
                <a:latin typeface="Arial" panose="020B0604020202020204" pitchFamily="34" charset="0"/>
                <a:cs typeface="Arial" panose="020B0604020202020204" pitchFamily="34" charset="0"/>
              </a:rPr>
              <a:t>Предельный срок рассмотрения Банком заявления об урегулировании задолженности составляет 30 (тридцать) календарных дней.</a:t>
            </a:r>
          </a:p>
          <a:p>
            <a:pPr marL="0" indent="0" algn="just">
              <a:buNone/>
            </a:pPr>
            <a:r>
              <a:rPr lang="ru-RU" sz="1600" dirty="0">
                <a:latin typeface="Arial" panose="020B0604020202020204" pitchFamily="34" charset="0"/>
                <a:cs typeface="Arial" panose="020B0604020202020204" pitchFamily="34" charset="0"/>
              </a:rPr>
              <a:t>Срок действия принятого Банком решения об урегулировании задолженности по кредитному договору не может быть менее 1 (одного) календарного месяца.</a:t>
            </a:r>
          </a:p>
          <a:p>
            <a:pPr marL="0" indent="0" algn="just">
              <a:buNone/>
            </a:pPr>
            <a:r>
              <a:rPr lang="ru-RU" sz="1600" u="sng" dirty="0">
                <a:latin typeface="Arial" panose="020B0604020202020204" pitchFamily="34" charset="0"/>
                <a:cs typeface="Arial" panose="020B0604020202020204" pitchFamily="34" charset="0"/>
              </a:rPr>
              <a:t>При наличии нескольких кредитных договоров, заключенных заёмщиком с разными кредиторами, Банк предоставляет заёмщику возможность комплексного урегулирования задолженности по данным договорам.</a:t>
            </a:r>
          </a:p>
          <a:p>
            <a:pPr marL="0" indent="0" algn="just">
              <a:buNone/>
            </a:pPr>
            <a:r>
              <a:rPr lang="ru-RU" sz="1600" dirty="0">
                <a:latin typeface="Arial" panose="020B0604020202020204" pitchFamily="34" charset="0"/>
                <a:cs typeface="Arial" panose="020B0604020202020204" pitchFamily="34" charset="0"/>
              </a:rPr>
              <a:t>Для комплексного урегулирования задолженности по кредитным договорам в один из Банков направляется заявление с указанием всех кредиторов по действующим кредитным договорам требующим урегулирования задолженности.</a:t>
            </a:r>
          </a:p>
          <a:p>
            <a:pPr marL="0" indent="0" algn="just">
              <a:buNone/>
            </a:pPr>
            <a:endParaRPr lang="ru-R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5794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383AA7-1BFA-BA69-5A61-CD411DC44C50}"/>
              </a:ext>
            </a:extLst>
          </p:cNvPr>
          <p:cNvSpPr>
            <a:spLocks noGrp="1"/>
          </p:cNvSpPr>
          <p:nvPr>
            <p:ph type="title"/>
          </p:nvPr>
        </p:nvSpPr>
        <p:spPr>
          <a:xfrm>
            <a:off x="925688" y="365125"/>
            <a:ext cx="10428111" cy="1136297"/>
          </a:xfrm>
        </p:spPr>
        <p:txBody>
          <a:bodyPr>
            <a:normAutofit/>
          </a:bodyPr>
          <a:lstStyle/>
          <a:p>
            <a:pPr algn="ctr"/>
            <a:r>
              <a:rPr lang="ru-RU" sz="3200" dirty="0">
                <a:solidFill>
                  <a:srgbClr val="1C1C1C"/>
                </a:solidFill>
                <a:latin typeface="Ubuntu" panose="020B0504030602030204" pitchFamily="34" charset="0"/>
              </a:rPr>
              <a:t>Список документов для урегулирования задолженности по кредитному договору:</a:t>
            </a:r>
            <a:endParaRPr lang="ru-RU" sz="3200" dirty="0"/>
          </a:p>
        </p:txBody>
      </p:sp>
      <p:sp>
        <p:nvSpPr>
          <p:cNvPr id="3" name="Объект 2">
            <a:extLst>
              <a:ext uri="{FF2B5EF4-FFF2-40B4-BE49-F238E27FC236}">
                <a16:creationId xmlns:a16="http://schemas.microsoft.com/office/drawing/2014/main" id="{E96151AC-E527-8EA1-2976-8BF5D3830C34}"/>
              </a:ext>
            </a:extLst>
          </p:cNvPr>
          <p:cNvSpPr>
            <a:spLocks noGrp="1"/>
          </p:cNvSpPr>
          <p:nvPr>
            <p:ph idx="1"/>
          </p:nvPr>
        </p:nvSpPr>
        <p:spPr>
          <a:xfrm>
            <a:off x="666044" y="1501422"/>
            <a:ext cx="10687755" cy="4842934"/>
          </a:xfrm>
        </p:spPr>
        <p:txBody>
          <a:bodyPr>
            <a:noAutofit/>
          </a:bodyPr>
          <a:lstStyle/>
          <a:p>
            <a:r>
              <a:rPr lang="ru-RU" sz="1600" dirty="0">
                <a:latin typeface="Arial" panose="020B0604020202020204" pitchFamily="34" charset="0"/>
                <a:cs typeface="Arial" panose="020B0604020202020204" pitchFamily="34" charset="0"/>
              </a:rPr>
              <a:t>Заявление заёмщика (либо представителя заёмщика);</a:t>
            </a:r>
          </a:p>
          <a:p>
            <a:pPr algn="just"/>
            <a:r>
              <a:rPr lang="ru-RU" sz="1600" b="0" i="0" u="none" strike="noStrike" baseline="0" dirty="0">
                <a:latin typeface="Arial" panose="020B0604020202020204" pitchFamily="34" charset="0"/>
                <a:cs typeface="Arial" panose="020B0604020202020204" pitchFamily="34" charset="0"/>
              </a:rPr>
              <a:t>свидетельство о смерти заемщика;</a:t>
            </a:r>
          </a:p>
          <a:p>
            <a:pPr algn="just"/>
            <a:r>
              <a:rPr lang="ru-RU" sz="1600" b="0" i="0" u="none" strike="noStrike" baseline="0" dirty="0">
                <a:latin typeface="Arial" panose="020B0604020202020204" pitchFamily="34" charset="0"/>
                <a:cs typeface="Arial" panose="020B0604020202020204" pitchFamily="34" charset="0"/>
              </a:rPr>
              <a:t>документы, подтверждающие, что правопреемник заемщика не сможет обслуживать принятые в порядке наследования обязательства умершего заемщика;</a:t>
            </a:r>
          </a:p>
          <a:p>
            <a:pPr algn="just"/>
            <a:r>
              <a:rPr lang="ru-RU" sz="1600" b="0" i="0" u="none" strike="noStrike" baseline="0" dirty="0">
                <a:latin typeface="Arial" panose="020B0604020202020204" pitchFamily="34" charset="0"/>
                <a:cs typeface="Arial" panose="020B0604020202020204" pitchFamily="34" charset="0"/>
              </a:rPr>
              <a:t>справка о доходах заемщика;</a:t>
            </a:r>
          </a:p>
          <a:p>
            <a:pPr algn="just"/>
            <a:r>
              <a:rPr lang="ru-RU" sz="1600" b="0" i="0" u="none" strike="noStrike" baseline="0" dirty="0">
                <a:latin typeface="Arial" panose="020B0604020202020204" pitchFamily="34" charset="0"/>
                <a:cs typeface="Arial" panose="020B0604020202020204" pitchFamily="34" charset="0"/>
              </a:rPr>
              <a:t>документы, подтверждающие отсутствие недвижимого имущества, приносящего доход;</a:t>
            </a:r>
          </a:p>
          <a:p>
            <a:pPr algn="just"/>
            <a:r>
              <a:rPr lang="ru-RU" sz="1600" b="0" i="0" u="none" strike="noStrike" baseline="0" dirty="0">
                <a:latin typeface="Arial" panose="020B0604020202020204" pitchFamily="34" charset="0"/>
                <a:cs typeface="Arial" panose="020B0604020202020204" pitchFamily="34" charset="0"/>
              </a:rPr>
              <a:t>справка из медицинского учреждения, подтверждающая факт заболевания, беременности, рождения ребенка;</a:t>
            </a:r>
          </a:p>
          <a:p>
            <a:pPr algn="just"/>
            <a:r>
              <a:rPr lang="ru-RU" sz="1600" b="0" i="0" u="none" strike="noStrike" baseline="0" dirty="0">
                <a:latin typeface="Arial" panose="020B0604020202020204" pitchFamily="34" charset="0"/>
                <a:cs typeface="Arial" panose="020B0604020202020204" pitchFamily="34" charset="0"/>
              </a:rPr>
              <a:t>справка о предоставлении отпуска по беременности и родам или отпуска по уходу за ребенком до достижения им возраста трех лет;</a:t>
            </a:r>
          </a:p>
          <a:p>
            <a:pPr algn="just"/>
            <a:r>
              <a:rPr lang="ru-RU" sz="1600" b="0" i="0" u="none" strike="noStrike" baseline="0" dirty="0">
                <a:latin typeface="Arial" panose="020B0604020202020204" pitchFamily="34" charset="0"/>
                <a:cs typeface="Arial" panose="020B0604020202020204" pitchFamily="34" charset="0"/>
              </a:rPr>
              <a:t>справка об установлении группы инвалидности;</a:t>
            </a:r>
          </a:p>
          <a:p>
            <a:pPr algn="just"/>
            <a:r>
              <a:rPr lang="ru-RU" sz="1600" b="0" i="0" u="none" strike="noStrike" baseline="0" dirty="0">
                <a:latin typeface="Arial" panose="020B0604020202020204" pitchFamily="34" charset="0"/>
                <a:cs typeface="Arial" panose="020B0604020202020204" pitchFamily="34" charset="0"/>
              </a:rPr>
              <a:t>документы, подтверждающие факт утраты или причинения ущерба имуществу заемщика;</a:t>
            </a:r>
          </a:p>
          <a:p>
            <a:pPr algn="just"/>
            <a:r>
              <a:rPr lang="ru-RU" sz="1600" b="0" i="0" u="none" strike="noStrike" baseline="0" dirty="0">
                <a:latin typeface="Arial" panose="020B0604020202020204" pitchFamily="34" charset="0"/>
                <a:cs typeface="Arial" panose="020B0604020202020204" pitchFamily="34" charset="0"/>
              </a:rPr>
              <a:t>документы, подтверждающие статус безработного;</a:t>
            </a:r>
          </a:p>
          <a:p>
            <a:pPr algn="just"/>
            <a:r>
              <a:rPr lang="ru-RU" sz="1600" b="0" i="0" u="none" strike="noStrike" baseline="0" dirty="0">
                <a:latin typeface="Arial" panose="020B0604020202020204" pitchFamily="34" charset="0"/>
                <a:cs typeface="Arial" panose="020B0604020202020204" pitchFamily="34" charset="0"/>
              </a:rPr>
              <a:t>документы, подтверждающие наличие статуса военнослужащего;</a:t>
            </a:r>
          </a:p>
          <a:p>
            <a:r>
              <a:rPr lang="ru-RU" sz="1600" dirty="0">
                <a:latin typeface="Arial" panose="020B0604020202020204" pitchFamily="34" charset="0"/>
                <a:cs typeface="Arial" panose="020B0604020202020204" pitchFamily="34" charset="0"/>
              </a:rPr>
              <a:t>Иные документы по запросу Банка.</a:t>
            </a:r>
          </a:p>
        </p:txBody>
      </p:sp>
    </p:spTree>
    <p:extLst>
      <p:ext uri="{BB962C8B-B14F-4D97-AF65-F5344CB8AC3E}">
        <p14:creationId xmlns:p14="http://schemas.microsoft.com/office/powerpoint/2010/main" val="704989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D652910-58B6-8796-14BF-4331E32FF90D}"/>
              </a:ext>
            </a:extLst>
          </p:cNvPr>
          <p:cNvSpPr>
            <a:spLocks noGrp="1"/>
          </p:cNvSpPr>
          <p:nvPr>
            <p:ph idx="1"/>
          </p:nvPr>
        </p:nvSpPr>
        <p:spPr>
          <a:xfrm>
            <a:off x="838200" y="417689"/>
            <a:ext cx="10515600" cy="5759274"/>
          </a:xfrm>
        </p:spPr>
        <p:txBody>
          <a:bodyPr/>
          <a:lstStyle/>
          <a:p>
            <a:pPr marL="0" indent="0" algn="ctr">
              <a:buNone/>
            </a:pPr>
            <a:r>
              <a:rPr lang="ru-RU" dirty="0">
                <a:latin typeface="Times New Roman" panose="02020603050405020304" pitchFamily="18" charset="0"/>
                <a:cs typeface="Times New Roman" panose="02020603050405020304" pitchFamily="18" charset="0"/>
              </a:rPr>
              <a:t>За более подробной информацией вы можете обратиться по телефону +7 (495) 915-05-35</a:t>
            </a:r>
          </a:p>
        </p:txBody>
      </p:sp>
    </p:spTree>
    <p:extLst>
      <p:ext uri="{BB962C8B-B14F-4D97-AF65-F5344CB8AC3E}">
        <p14:creationId xmlns:p14="http://schemas.microsoft.com/office/powerpoint/2010/main" val="78910612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TotalTime>
  <Words>991</Words>
  <Application>Microsoft Office PowerPoint</Application>
  <PresentationFormat>Широкоэкранный</PresentationFormat>
  <Paragraphs>51</Paragraphs>
  <Slides>7</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7</vt:i4>
      </vt:variant>
    </vt:vector>
  </HeadingPairs>
  <TitlesOfParts>
    <vt:vector size="14" baseType="lpstr">
      <vt:lpstr>Arial</vt:lpstr>
      <vt:lpstr>Calibri</vt:lpstr>
      <vt:lpstr>Calibri Light</vt:lpstr>
      <vt:lpstr>Times New Roman</vt:lpstr>
      <vt:lpstr>Ubuntu</vt:lpstr>
      <vt:lpstr>Wingdings</vt:lpstr>
      <vt:lpstr>Тема Office</vt:lpstr>
      <vt:lpstr>Меры поддержки клиентов при урегулировании задолженности по кредитным договорам* </vt:lpstr>
      <vt:lpstr> Способы урегулирования задолженности: </vt:lpstr>
      <vt:lpstr> Процедура урегулирования задолженности по кредитному договору:  </vt:lpstr>
      <vt:lpstr>Презентация PowerPoint</vt:lpstr>
      <vt:lpstr>Презентация PowerPoint</vt:lpstr>
      <vt:lpstr>Список документов для урегулирования задолженности по кредитному договору:</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Меры поддержки клиентов </dc:title>
  <dc:creator>Бушуева Светлана Александровна</dc:creator>
  <cp:lastModifiedBy>Бушуева Светлана Александровна</cp:lastModifiedBy>
  <cp:revision>8</cp:revision>
  <dcterms:created xsi:type="dcterms:W3CDTF">2023-12-06T09:48:55Z</dcterms:created>
  <dcterms:modified xsi:type="dcterms:W3CDTF">2023-12-13T10:44:22Z</dcterms:modified>
</cp:coreProperties>
</file>